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71" r:id="rId2"/>
  </p:sldMasterIdLst>
  <p:notesMasterIdLst>
    <p:notesMasterId r:id="rId21"/>
  </p:notesMasterIdLst>
  <p:sldIdLst>
    <p:sldId id="272" r:id="rId3"/>
    <p:sldId id="289" r:id="rId4"/>
    <p:sldId id="273" r:id="rId5"/>
    <p:sldId id="258" r:id="rId6"/>
    <p:sldId id="278" r:id="rId7"/>
    <p:sldId id="287" r:id="rId8"/>
    <p:sldId id="288" r:id="rId9"/>
    <p:sldId id="275" r:id="rId10"/>
    <p:sldId id="276" r:id="rId11"/>
    <p:sldId id="277" r:id="rId12"/>
    <p:sldId id="280" r:id="rId13"/>
    <p:sldId id="281" r:id="rId14"/>
    <p:sldId id="282" r:id="rId15"/>
    <p:sldId id="264" r:id="rId16"/>
    <p:sldId id="266" r:id="rId17"/>
    <p:sldId id="283" r:id="rId18"/>
    <p:sldId id="285" r:id="rId19"/>
    <p:sldId id="28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algn="ctr"/>
          <a:r>
            <a: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289202" custScaleY="9881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730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E4A670C4-0875-4E8E-A9A5-AAE1B54C7F1B}" type="presOf" srcId="{6B921E0A-ACB7-469E-8DFE-B56AD568F37D}" destId="{49221B50-B010-4910-A37C-5B4443738082}" srcOrd="0" destOrd="1" presId="urn:microsoft.com/office/officeart/2005/8/layout/vList6"/>
    <dgm:cxn modelId="{1CD8731E-DF8F-4B38-99A5-9BB2B46FA418}" srcId="{AC5491D6-FC31-4FAD-A83C-9F02B0EE9ACE}" destId="{6B921E0A-ACB7-469E-8DFE-B56AD568F37D}" srcOrd="1" destOrd="0" parTransId="{82ACCC3C-957C-497E-8C73-6B3419AA575E}" sibTransId="{9D6BF270-3AF6-40FC-8CD8-655DB6A17778}"/>
    <dgm:cxn modelId="{C4A0F030-014A-4E36-AD68-4E58B42FD887}" type="presOf" srcId="{AC5491D6-FC31-4FAD-A83C-9F02B0EE9ACE}" destId="{C09DE736-C655-4EC2-B278-CF97F0259823}" srcOrd="0" destOrd="0" presId="urn:microsoft.com/office/officeart/2005/8/layout/vList6"/>
    <dgm:cxn modelId="{4B855E0A-94CC-4500-B778-D01A1EF8A029}" srcId="{AC5491D6-FC31-4FAD-A83C-9F02B0EE9ACE}" destId="{4C1069E4-34E0-4A19-884F-B69508B2538F}" srcOrd="0" destOrd="0" parTransId="{C8AEB2F8-E280-43AF-B6C9-1BD392113F09}" sibTransId="{04E079BA-DFE9-405F-A034-CA94176410D8}"/>
    <dgm:cxn modelId="{9A7C9461-A815-4301-B65B-E620F821AA19}" type="presOf" srcId="{4C1069E4-34E0-4A19-884F-B69508B2538F}" destId="{49221B50-B010-4910-A37C-5B4443738082}" srcOrd="0" destOrd="0" presId="urn:microsoft.com/office/officeart/2005/8/layout/vList6"/>
    <dgm:cxn modelId="{9A86EB02-99E6-4832-85CE-14C807321D59}" type="presOf" srcId="{832B8C87-51C2-47B0-8FD4-8AF8A21BC442}" destId="{E1E194AE-EA24-43A0-9851-BDC8239A95BF}" srcOrd="0" destOrd="0" presId="urn:microsoft.com/office/officeart/2005/8/layout/vList6"/>
    <dgm:cxn modelId="{E022555C-A890-4490-AB9A-CFC26DF826C7}" type="presParOf" srcId="{E1E194AE-EA24-43A0-9851-BDC8239A95BF}" destId="{1C356400-8F56-47F5-A05B-CACD0D930B12}" srcOrd="0" destOrd="0" presId="urn:microsoft.com/office/officeart/2005/8/layout/vList6"/>
    <dgm:cxn modelId="{94C019ED-BBA0-49AF-B9DC-A8A14B5A452E}" type="presParOf" srcId="{1C356400-8F56-47F5-A05B-CACD0D930B12}" destId="{C09DE736-C655-4EC2-B278-CF97F0259823}" srcOrd="0" destOrd="0" presId="urn:microsoft.com/office/officeart/2005/8/layout/vList6"/>
    <dgm:cxn modelId="{62331801-E244-4618-AE8B-1C1B7F168110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805741" y="0"/>
          <a:ext cx="1451933" cy="4937125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600" kern="1200" dirty="0" smtClean="0"/>
            <a:t>60%</a:t>
          </a:r>
          <a:endParaRPr lang="ru-RU" sz="26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 dirty="0"/>
        </a:p>
      </dsp:txBody>
      <dsp:txXfrm>
        <a:off x="2805741" y="617141"/>
        <a:ext cx="907458" cy="3702843"/>
      </dsp:txXfrm>
    </dsp:sp>
    <dsp:sp modelId="{C09DE736-C655-4EC2-B278-CF97F0259823}">
      <dsp:nvSpPr>
        <dsp:cNvPr id="0" name=""/>
        <dsp:cNvSpPr/>
      </dsp:nvSpPr>
      <dsp:spPr>
        <a:xfrm>
          <a:off x="0" y="17971"/>
          <a:ext cx="2799347" cy="4878570"/>
        </a:xfrm>
        <a:prstGeom prst="roundRect">
          <a:avLst/>
        </a:prstGeom>
        <a:solidFill>
          <a:srgbClr val="52CCC0"/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36653" y="154624"/>
        <a:ext cx="2526041" cy="4605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C7D3-C19E-4F08-B196-343F1790AF0F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9EB9-CEC3-4A64-BEEA-4C0CE14204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5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27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5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DCEE-5DBE-4EAD-A4E2-5F3E7D89807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F96B-61B7-4C97-A5FF-8DCA2836AFC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6484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454D-22F8-4B4A-9386-6B59E8052AE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FBFAE-2B9B-4E57-882E-AECD0C6DDAA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8380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82B4F-0871-400A-B6B3-F85C244A94F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2CED3-1199-4391-87C7-E29ABEDD4A2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3706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F44D-C1FE-4226-8351-81DD467D4E7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DF23-D539-4FAE-802B-3FCA499609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049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B7039-E7A5-48C4-AADC-D7CD2AB2EA3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42A0-1984-4A6A-9EF0-B1F46A2BD0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6204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5B1F6-49EA-405B-8913-1FD87F433D5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65721-2CC7-49F7-8DF4-247C6FD658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85294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3476-AB92-4970-9BBD-11EFB0726EE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D3FDF-ED9A-416A-9DB6-506A2D9736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6957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CAB43-A6FD-48F0-9500-BCE1F7415F0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5D26C-B245-47FF-8E42-BB426B4B46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41677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644C9-2F2B-457C-AA4E-E549C3673C8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E6D19-0378-4304-9E3B-E357E9D14D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43487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EFFE3-E5E8-41E5-A87F-5890EA3D0D9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4F575-2319-4906-89F8-E8A6F8F2CC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5748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1F50A-D629-4549-8C0F-AA3A283DCD3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EEB01-30BA-45E9-9C6C-482D622B6C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45070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fld id="{EB735A27-4F8C-4664-92B6-A8B05290AADA}" type="datetime1">
              <a:rPr lang="ru-RU"/>
              <a:pPr>
                <a:defRPr/>
              </a:pPr>
              <a:t>21.11.2016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481BF-9422-4564-AB3C-7222712729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45110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21.11.2016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3DF27C-5968-4187-80D2-A3C1C11015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21.11.2016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D54DB9-398A-4BF8-B0C3-2072F692C9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2" descr="D:\ПРОСВЕЩЕНИЕ\Картинки в пособиях\Логотипы_для_презентаций\Лого_Просвещение\Логтип из-ва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388" y="6200775"/>
            <a:ext cx="1495425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125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920880" cy="2045785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70C0"/>
                </a:solidFill>
                <a:effectLst/>
                <a:latin typeface="Arial Narrow" pitchFamily="34" charset="0"/>
              </a:rPr>
              <a:t>Муниципальное бюджетное дошкольное образовательное учреждение</a:t>
            </a:r>
            <a:br>
              <a:rPr lang="ru-RU" sz="2800" dirty="0">
                <a:solidFill>
                  <a:srgbClr val="0070C0"/>
                </a:solidFill>
                <a:effectLst/>
                <a:latin typeface="Arial Narrow" pitchFamily="34" charset="0"/>
              </a:rPr>
            </a:br>
            <a:r>
              <a:rPr lang="ru-RU" sz="2800" dirty="0" smtClean="0">
                <a:solidFill>
                  <a:srgbClr val="0070C0"/>
                </a:solidFill>
                <a:effectLst/>
                <a:latin typeface="Arial Narrow" pitchFamily="34" charset="0"/>
              </a:rPr>
              <a:t>«Детский </a:t>
            </a:r>
            <a:r>
              <a:rPr lang="ru-RU" sz="2800" dirty="0">
                <a:solidFill>
                  <a:srgbClr val="0070C0"/>
                </a:solidFill>
                <a:effectLst/>
                <a:latin typeface="Arial Narrow" pitchFamily="34" charset="0"/>
              </a:rPr>
              <a:t>сад </a:t>
            </a:r>
            <a:r>
              <a:rPr lang="ru-RU" sz="2800" dirty="0" smtClean="0">
                <a:solidFill>
                  <a:srgbClr val="0070C0"/>
                </a:solidFill>
                <a:effectLst/>
                <a:latin typeface="Arial Narrow" pitchFamily="34" charset="0"/>
              </a:rPr>
              <a:t> №12 «</a:t>
            </a:r>
            <a:r>
              <a:rPr lang="ru-RU" sz="2800" dirty="0" err="1" smtClean="0">
                <a:solidFill>
                  <a:srgbClr val="0070C0"/>
                </a:solidFill>
                <a:effectLst/>
                <a:latin typeface="Arial Narrow" pitchFamily="34" charset="0"/>
              </a:rPr>
              <a:t>Лейсен</a:t>
            </a:r>
            <a:r>
              <a:rPr lang="ru-RU" sz="2800" dirty="0" smtClean="0">
                <a:solidFill>
                  <a:srgbClr val="0070C0"/>
                </a:solidFill>
                <a:effectLst/>
                <a:latin typeface="Arial Narrow" pitchFamily="34" charset="0"/>
              </a:rPr>
              <a:t>» город </a:t>
            </a:r>
            <a:r>
              <a:rPr lang="ru-RU" sz="2800" dirty="0" err="1" smtClean="0">
                <a:solidFill>
                  <a:srgbClr val="0070C0"/>
                </a:solidFill>
                <a:effectLst/>
                <a:latin typeface="Arial Narrow" pitchFamily="34" charset="0"/>
              </a:rPr>
              <a:t>Мамадыш</a:t>
            </a:r>
            <a:r>
              <a:rPr lang="ru-RU" sz="2800" dirty="0" smtClean="0">
                <a:solidFill>
                  <a:srgbClr val="0070C0"/>
                </a:solidFill>
                <a:effectLst/>
                <a:latin typeface="Arial Narrow" pitchFamily="34" charset="0"/>
              </a:rPr>
              <a:t>»  </a:t>
            </a:r>
            <a:r>
              <a:rPr lang="ru-RU" sz="2800" dirty="0">
                <a:solidFill>
                  <a:srgbClr val="0070C0"/>
                </a:solidFill>
                <a:effectLst/>
                <a:latin typeface="Arial Narrow" pitchFamily="34" charset="0"/>
              </a:rPr>
              <a:t/>
            </a:r>
            <a:br>
              <a:rPr lang="ru-RU" sz="2800" dirty="0">
                <a:solidFill>
                  <a:srgbClr val="0070C0"/>
                </a:solidFill>
                <a:effectLst/>
                <a:latin typeface="Arial Narrow" pitchFamily="34" charset="0"/>
              </a:rPr>
            </a:br>
            <a:endParaRPr lang="ru-RU" sz="2800" dirty="0">
              <a:solidFill>
                <a:srgbClr val="0070C0"/>
              </a:solidFill>
              <a:effectLst/>
              <a:latin typeface="Arial Narrow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708920"/>
            <a:ext cx="8424936" cy="2376264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>
                <a:solidFill>
                  <a:srgbClr val="FF0000"/>
                </a:solidFill>
                <a:latin typeface="Bookman Old Style" pitchFamily="18" charset="0"/>
              </a:rPr>
              <a:t>Презентация </a:t>
            </a:r>
            <a:endParaRPr lang="ru-RU" sz="4000" b="1" i="1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Bookman Old Style" pitchFamily="18" charset="0"/>
              </a:rPr>
              <a:t>для </a:t>
            </a:r>
            <a:r>
              <a:rPr lang="ru-RU" sz="4000" b="1" i="1" dirty="0">
                <a:solidFill>
                  <a:srgbClr val="FF0000"/>
                </a:solidFill>
                <a:latin typeface="Bookman Old Style" pitchFamily="18" charset="0"/>
              </a:rPr>
              <a:t>родителей</a:t>
            </a:r>
            <a:br>
              <a:rPr lang="ru-RU" sz="4000" b="1" i="1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>
                <a:solidFill>
                  <a:srgbClr val="7030A0"/>
                </a:solidFill>
              </a:rPr>
              <a:t>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Ознакомление с образовательной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программой дошкольного образовательного учреждения</a:t>
            </a:r>
            <a:b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accent2"/>
                </a:solidFill>
              </a:rPr>
              <a:t>2015 </a:t>
            </a:r>
            <a:r>
              <a:rPr lang="ru-RU" sz="2800" b="1" dirty="0">
                <a:solidFill>
                  <a:schemeClr val="accent2"/>
                </a:solidFill>
              </a:rPr>
              <a:t>год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05269"/>
            <a:ext cx="2176463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1"/>
            <a:ext cx="83529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необходима образовательная программа?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Образовательная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ДОУ определяет содержание и организацию образовательного процесса  для детей дошкольного возраста и 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pPr lvl="0" algn="just"/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образовательной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-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которые обеспечивают разностороннее  развитие детей с учетом их возрастных и индивидуальных особенностей по основным направлениям – </a:t>
            </a:r>
            <a:r>
              <a:rPr lang="ru-RU" sz="20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социально-коммутативному, познавательному,  речевому,  художественно-эстетическому, физическому.</a:t>
            </a:r>
          </a:p>
          <a:p>
            <a:pPr lvl="0" algn="just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 образовательная программа ДОУ охватывает все основные моменты жизнедеятельности детей дошкольного возраста которые посещают детский сад.</a:t>
            </a:r>
          </a:p>
        </p:txBody>
      </p:sp>
    </p:spTree>
    <p:extLst>
      <p:ext uri="{BB962C8B-B14F-4D97-AF65-F5344CB8AC3E}">
        <p14:creationId xmlns:p14="http://schemas.microsoft.com/office/powerpoint/2010/main" val="254768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4525963"/>
          </a:xfrm>
        </p:spPr>
        <p:txBody>
          <a:bodyPr>
            <a:normAutofit fontScale="85000" lnSpcReduction="20000"/>
          </a:bodyPr>
          <a:lstStyle/>
          <a:p>
            <a:pPr marL="109728" indent="0" algn="just">
              <a:buNone/>
            </a:pPr>
            <a:r>
              <a:rPr lang="ru-RU" b="1" dirty="0">
                <a:solidFill>
                  <a:srgbClr val="7030A0"/>
                </a:solidFill>
              </a:rPr>
              <a:t>Социально-коммуникативное развитие </a:t>
            </a:r>
            <a:r>
              <a:rPr lang="ru-RU" dirty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Образовательные области: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0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692696"/>
            <a:ext cx="8445624" cy="583264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</a:rPr>
              <a:t>Познавательное развитие предполагает </a:t>
            </a:r>
            <a:r>
              <a:rPr lang="ru-RU" dirty="0"/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algn="just"/>
            <a:endParaRPr lang="ru-RU" dirty="0"/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Речевое развитие включает </a:t>
            </a:r>
            <a:r>
              <a:rPr lang="ru-RU" dirty="0"/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22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19256" cy="568863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</a:rPr>
              <a:t>Художественно-эстетическое развитие </a:t>
            </a:r>
            <a:r>
              <a:rPr lang="ru-RU" dirty="0"/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</a:t>
            </a:r>
            <a:r>
              <a:rPr lang="ru-RU" dirty="0" smtClean="0"/>
              <a:t>.).</a:t>
            </a:r>
          </a:p>
          <a:p>
            <a:pPr marL="109728" indent="0" algn="just">
              <a:buNone/>
            </a:pPr>
            <a:endParaRPr lang="ru-RU" dirty="0"/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Физическое развитие включает </a:t>
            </a:r>
            <a:r>
              <a:rPr lang="ru-RU" dirty="0"/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2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268538" y="2133600"/>
            <a:ext cx="4606925" cy="70802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Основные направления развития детей и образовательные области</a:t>
            </a: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467494" y="1052736"/>
            <a:ext cx="3744466" cy="720000"/>
          </a:xfrm>
          <a:prstGeom prst="wedgeRectCallout">
            <a:avLst>
              <a:gd name="adj1" fmla="val 40121"/>
              <a:gd name="adj2" fmla="val 936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539960" y="3212976"/>
            <a:ext cx="3672000" cy="720000"/>
          </a:xfrm>
          <a:prstGeom prst="wedgeRectCallout">
            <a:avLst>
              <a:gd name="adj1" fmla="val 39926"/>
              <a:gd name="adj2" fmla="val -84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Познавательно-речевое 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4932041" y="1052736"/>
            <a:ext cx="3672408" cy="719733"/>
          </a:xfrm>
          <a:prstGeom prst="wedgeRectCallout">
            <a:avLst>
              <a:gd name="adj1" fmla="val -40554"/>
              <a:gd name="adj2" fmla="val 939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4932040" y="3212976"/>
            <a:ext cx="3672000" cy="720000"/>
          </a:xfrm>
          <a:prstGeom prst="wedgeRectCallout">
            <a:avLst>
              <a:gd name="adj1" fmla="val -40320"/>
              <a:gd name="adj2" fmla="val -9025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Социально-личностное развитие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179863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Физическая культура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411413" y="404813"/>
            <a:ext cx="1800225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Здоровье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6659563" y="404813"/>
            <a:ext cx="194468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1F497D"/>
                </a:solidFill>
              </a:rPr>
              <a:t>Художествен-</a:t>
            </a:r>
            <a:r>
              <a:rPr lang="ru-RU" altLang="ru-RU" sz="2000" b="1" dirty="0" err="1" smtClean="0">
                <a:solidFill>
                  <a:srgbClr val="1F497D"/>
                </a:solidFill>
              </a:rPr>
              <a:t>ное</a:t>
            </a:r>
            <a:r>
              <a:rPr lang="ru-RU" altLang="ru-RU" sz="2000" b="1" dirty="0" smtClean="0">
                <a:solidFill>
                  <a:srgbClr val="1F497D"/>
                </a:solidFill>
              </a:rPr>
              <a:t> </a:t>
            </a:r>
            <a:r>
              <a:rPr lang="ru-RU" altLang="ru-RU" sz="2000" b="1" dirty="0">
                <a:solidFill>
                  <a:srgbClr val="1F497D"/>
                </a:solidFill>
              </a:rPr>
              <a:t>творчество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6132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Коммуникация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4932363" y="404813"/>
            <a:ext cx="1655762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Музыка</a:t>
            </a: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327585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Чтение художественной литературы</a:t>
            </a:r>
          </a:p>
        </p:txBody>
      </p:sp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1979712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Познание</a:t>
            </a: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493203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Социализация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633629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>
                <a:solidFill>
                  <a:srgbClr val="1F497D"/>
                </a:solidFill>
              </a:rPr>
              <a:t>Труд</a:t>
            </a: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668344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Безопасность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94B81-CE5C-4198-9602-889336190C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1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6237288"/>
            <a:ext cx="2051050" cy="620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8675C-E4C1-485B-9EAD-48251C019D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347518" y="272039"/>
            <a:ext cx="85693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600"/>
              </a:spcBef>
              <a:spcAft>
                <a:spcPts val="600"/>
              </a:spcAft>
            </a:pPr>
            <a:r>
              <a:rPr lang="ru-RU" altLang="ru-RU" sz="1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РАЗДЕЛЫ ОСНОВНОЙ ОБРАЗОВАТЕЛЬНОЙ ПРОГРАММЫ ДОШКОЛЬНОГО ОБРАЗОВАНИЯ</a:t>
            </a:r>
            <a:endParaRPr lang="ru-RU" alt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179388" y="1422400"/>
            <a:ext cx="23050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Целевой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1. Пояснительная записка: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цели и задачи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принципы и подходы к формированию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значимые для разработки программы характеристики, в том числе характеристики особенностей развития детей раннего и дошкольного возраста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2. Планируемые результаты освоения программы (конкретизируют требования ФГОС ДО к целевым ориентирам в обязательной части и части, формируемой участниками образовательного процесса              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Text Box 4"/>
          <p:cNvSpPr txBox="1">
            <a:spLocks noChangeArrowheads="1"/>
          </p:cNvSpPr>
          <p:nvPr/>
        </p:nvSpPr>
        <p:spPr bwMode="auto">
          <a:xfrm>
            <a:off x="2555875" y="1412875"/>
            <a:ext cx="42481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u="sng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Содержательный</a:t>
            </a: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 (общее содержание программы, обеспечивающее полноценное развитие детей)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 описание вариативных форм, способов, методов и средств реализации Программы с учетом возрастных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Должны быть представлены: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 особенности образовательной деятельности разных видов и культурных практик;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 способы и направления поддержки детской инициативы;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 особенности взаимодействия педагогического коллектива с семьями воспитанников;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г) иные характеристики содержания Программы, наиболее существенные с точки зрения авторов Программы</a:t>
            </a:r>
            <a:r>
              <a:rPr lang="ru-RU" altLang="ru-RU" sz="1300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Text Box 5"/>
          <p:cNvSpPr txBox="1">
            <a:spLocks noChangeArrowheads="1"/>
          </p:cNvSpPr>
          <p:nvPr/>
        </p:nvSpPr>
        <p:spPr bwMode="auto">
          <a:xfrm>
            <a:off x="6948488" y="1422400"/>
            <a:ext cx="2016125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Организационный 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описание материально-технического обеспечения Программы,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обеспеченность методическими материалами и средствами обучения и воспитания,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распорядок и /или режим дня, особенности традиционных событий, праздников, мероприятий,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особенности организации развивающей предметно-пространственной среды</a:t>
            </a:r>
            <a:r>
              <a:rPr lang="ru-RU" altLang="ru-RU" sz="1300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1187450" y="620713"/>
            <a:ext cx="7467600" cy="64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Краткая презентация программы (ориентирована на родителей и доступна для ознакомления):</a:t>
            </a: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возрастные и иные категории детей, в том числе детей с ОВЗ; используемые примерные программы; характеристика взаимодействия педколлектива с семьями детей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Text Box 7"/>
          <p:cNvSpPr txBox="1">
            <a:spLocks noChangeArrowheads="1"/>
          </p:cNvSpPr>
          <p:nvPr/>
        </p:nvSpPr>
        <p:spPr bwMode="auto">
          <a:xfrm>
            <a:off x="179388" y="5705475"/>
            <a:ext cx="8785225" cy="1036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Содержание коррекционной работы и/или инклюзивного образования: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c</a:t>
            </a: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пециальные условия для получения образования детьми с ОВЗ в том числе  механизмы адаптации Программы для указанных детей, использование специальных образовательных программ и методов, специальных методических пособий и дидактических материалов, предоставление услуг ассистента (помощника), оказывающего детям необходимую помощь, проведение групповых и индивидуальных коррекционных занятий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571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BFAE-2B9B-4E57-882E-AECD0C6DDA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35038" y="549275"/>
            <a:ext cx="8208962" cy="532765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7030A0"/>
                </a:solidFill>
              </a:rPr>
              <a:t>Формы взаимодействия педагогического коллектива </a:t>
            </a:r>
            <a:r>
              <a:rPr lang="ru-RU" sz="2800" b="1" dirty="0" smtClean="0">
                <a:solidFill>
                  <a:srgbClr val="7030A0"/>
                </a:solidFill>
              </a:rPr>
              <a:t>с семьями детей.</a:t>
            </a:r>
          </a:p>
          <a:p>
            <a:pPr marL="0" indent="0" algn="ctr">
              <a:buNone/>
            </a:pPr>
            <a:endParaRPr lang="ru-RU" sz="1800" b="1" dirty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800" dirty="0"/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МБДОУ </a:t>
            </a:r>
            <a:r>
              <a:rPr lang="ru-RU" sz="1800" dirty="0" smtClean="0"/>
              <a:t>№12»Лейсен» </a:t>
            </a:r>
            <a:r>
              <a:rPr lang="ru-RU" sz="1800" dirty="0"/>
              <a:t>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</a:t>
            </a:r>
            <a:r>
              <a:rPr lang="ru-RU" sz="1800" dirty="0" smtClean="0"/>
              <a:t>. 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sz="1800" dirty="0"/>
              <a:t>единый подход к процессу воспитания ребёнка;</a:t>
            </a:r>
          </a:p>
          <a:p>
            <a:r>
              <a:rPr lang="ru-RU" sz="1800" dirty="0"/>
              <a:t>открытость дошкольного учреждения для родителей;</a:t>
            </a:r>
          </a:p>
          <a:p>
            <a:r>
              <a:rPr lang="ru-RU" sz="1800" dirty="0"/>
              <a:t>взаимное доверие  во взаимоотношениях педагогов и родителей;</a:t>
            </a:r>
          </a:p>
          <a:p>
            <a:r>
              <a:rPr lang="ru-RU" sz="1800" dirty="0"/>
              <a:t>уважение и доброжелательность друг к другу;</a:t>
            </a:r>
          </a:p>
          <a:p>
            <a:r>
              <a:rPr lang="ru-RU" sz="1800" dirty="0"/>
              <a:t>дифференцированный подход к каждой семье;</a:t>
            </a:r>
          </a:p>
          <a:p>
            <a:r>
              <a:rPr lang="ru-RU" sz="1800" dirty="0"/>
              <a:t>равно ответственность родителей и педагогов.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85184"/>
            <a:ext cx="2176463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65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0" y="549275"/>
            <a:ext cx="8208963" cy="5607050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2400" b="1" dirty="0" smtClean="0"/>
              <a:t>Условия реализации Программы должны обеспечивать полноценное развитие личности во всех основных образовательных областях, через:</a:t>
            </a:r>
            <a:endParaRPr lang="ru-RU" sz="2400" b="1" dirty="0"/>
          </a:p>
        </p:txBody>
      </p:sp>
      <p:sp>
        <p:nvSpPr>
          <p:cNvPr id="5" name="Семиугольник 4"/>
          <p:cNvSpPr/>
          <p:nvPr/>
        </p:nvSpPr>
        <p:spPr>
          <a:xfrm>
            <a:off x="714348" y="2786058"/>
            <a:ext cx="1785950" cy="1571636"/>
          </a:xfrm>
          <a:prstGeom prst="hept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Различные виды детской деятельности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емиугольник 6"/>
          <p:cNvSpPr/>
          <p:nvPr/>
        </p:nvSpPr>
        <p:spPr>
          <a:xfrm rot="1337172">
            <a:off x="2086811" y="3640705"/>
            <a:ext cx="1860221" cy="1634752"/>
          </a:xfrm>
          <a:prstGeom prst="heptagon">
            <a:avLst/>
          </a:prstGeom>
          <a:solidFill>
            <a:srgbClr val="67B79E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Режимные моменты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емиугольник 7"/>
          <p:cNvSpPr/>
          <p:nvPr/>
        </p:nvSpPr>
        <p:spPr>
          <a:xfrm rot="21370204">
            <a:off x="3694168" y="3923300"/>
            <a:ext cx="1880729" cy="1585789"/>
          </a:xfrm>
          <a:prstGeom prst="hept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</a:rPr>
              <a:t>Самостоятельная деятельность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9" name="Семиугольник 8"/>
          <p:cNvSpPr/>
          <p:nvPr/>
        </p:nvSpPr>
        <p:spPr>
          <a:xfrm rot="1412722">
            <a:off x="5368653" y="3581123"/>
            <a:ext cx="1789596" cy="1500198"/>
          </a:xfrm>
          <a:prstGeom prst="heptagon">
            <a:avLst/>
          </a:prstGeom>
          <a:solidFill>
            <a:srgbClr val="FC22F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072198" y="2500306"/>
            <a:ext cx="1643074" cy="142876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</a:rPr>
              <a:t>● ●</a:t>
            </a:r>
          </a:p>
          <a:p>
            <a:pPr algn="ctr"/>
            <a:r>
              <a:rPr lang="ru-RU" dirty="0" smtClean="0">
                <a:solidFill>
                  <a:prstClr val="black"/>
                </a:solidFill>
              </a:rPr>
              <a:t>○</a:t>
            </a:r>
          </a:p>
          <a:p>
            <a:pPr algn="ctr"/>
            <a:endParaRPr lang="ru-RU" dirty="0" smtClean="0">
              <a:solidFill>
                <a:prstClr val="black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 rot="11956245">
            <a:off x="6572264" y="3500438"/>
            <a:ext cx="714380" cy="142876"/>
          </a:xfrm>
          <a:prstGeom prst="arc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86700"/>
            <a:ext cx="2431303" cy="1810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6382104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700808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7200" b="1" i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600" y="0"/>
            <a:ext cx="360040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66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77" y="0"/>
            <a:ext cx="9152477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87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b="1" i="1" dirty="0">
                <a:solidFill>
                  <a:srgbClr val="0070C0"/>
                </a:solidFill>
              </a:rPr>
              <a:t>В данной презентации мы познакомим Вас</a:t>
            </a:r>
            <a:r>
              <a:rPr lang="ru-RU" b="1" i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dirty="0" smtClean="0"/>
              <a:t>С </a:t>
            </a:r>
            <a:r>
              <a:rPr lang="ru-RU" dirty="0"/>
              <a:t>понятием образовательная программа и для чего она необходима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Моделью образовательной программы.</a:t>
            </a:r>
          </a:p>
          <a:p>
            <a:r>
              <a:rPr lang="ru-RU" dirty="0" smtClean="0"/>
              <a:t>Основными направлениями развития детей и образовательными областями. </a:t>
            </a:r>
            <a:endParaRPr lang="ru-RU" dirty="0"/>
          </a:p>
          <a:p>
            <a:r>
              <a:rPr lang="ru-RU" dirty="0" smtClean="0"/>
              <a:t>Разделами основной образовательной программы дошкольного образования</a:t>
            </a:r>
          </a:p>
          <a:p>
            <a:r>
              <a:rPr lang="ru-RU" dirty="0" smtClean="0"/>
              <a:t>Формами </a:t>
            </a:r>
            <a:r>
              <a:rPr lang="ru-RU" dirty="0"/>
              <a:t>взаимодействия педагогического коллектива с </a:t>
            </a:r>
            <a:r>
              <a:rPr lang="ru-RU" dirty="0" smtClean="0"/>
              <a:t>семьями детей.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Уважаемые родители!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87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Содержимое 4"/>
          <p:cNvSpPr>
            <a:spLocks noGrp="1"/>
          </p:cNvSpPr>
          <p:nvPr>
            <p:ph idx="1"/>
          </p:nvPr>
        </p:nvSpPr>
        <p:spPr>
          <a:xfrm>
            <a:off x="395288" y="3370352"/>
            <a:ext cx="8137152" cy="3000286"/>
          </a:xfrm>
        </p:spPr>
        <p:txBody>
          <a:bodyPr>
            <a:normAutofit fontScale="92500" lnSpcReduction="20000"/>
          </a:bodyPr>
          <a:lstStyle/>
          <a:p>
            <a:pPr marL="0" indent="0" algn="ctr" eaLnBrk="1" hangingPunct="1">
              <a:buFontTx/>
              <a:buNone/>
            </a:pPr>
            <a:r>
              <a:rPr lang="ru-RU" altLang="ru-RU" b="1" dirty="0" smtClean="0">
                <a:solidFill>
                  <a:schemeClr val="accent2"/>
                </a:solidFill>
              </a:rPr>
              <a:t>Программа разрабатывается,  утверждается</a:t>
            </a:r>
            <a:r>
              <a:rPr lang="en-US" altLang="ru-RU" b="1" dirty="0" smtClean="0">
                <a:solidFill>
                  <a:schemeClr val="accent2"/>
                </a:solidFill>
              </a:rPr>
              <a:t> </a:t>
            </a:r>
            <a:r>
              <a:rPr lang="ru-RU" altLang="ru-RU" b="1" dirty="0" smtClean="0">
                <a:solidFill>
                  <a:schemeClr val="accent2"/>
                </a:solidFill>
              </a:rPr>
              <a:t>и реализуется в дошкольном образовательном учреждении: </a:t>
            </a:r>
          </a:p>
          <a:p>
            <a:pPr marL="400050" lvl="1" indent="0" algn="just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в соответствии </a:t>
            </a:r>
            <a:r>
              <a:rPr lang="ru-RU" altLang="ru-RU" sz="2400" b="1" i="1" dirty="0" smtClean="0">
                <a:cs typeface="Times New Roman" pitchFamily="18" charset="0"/>
              </a:rPr>
              <a:t>с федеральным государственным образовательным стандартом дошкольного образования</a:t>
            </a:r>
            <a:endParaRPr lang="ru-RU" altLang="ru-RU" sz="2400" b="1" dirty="0" smtClean="0">
              <a:cs typeface="Times New Roman" pitchFamily="18" charset="0"/>
            </a:endParaRPr>
          </a:p>
          <a:p>
            <a:pPr marL="400050" lvl="1" indent="0" algn="just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cs typeface="Times New Roman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cs typeface="Times New Roman" pitchFamily="18" charset="0"/>
              </a:rPr>
              <a:t>с учетом соответствующей </a:t>
            </a:r>
            <a:r>
              <a:rPr lang="ru-RU" altLang="ru-RU" sz="2400" b="1" i="1" dirty="0" smtClean="0">
                <a:cs typeface="Times New Roman" pitchFamily="18" charset="0"/>
              </a:rPr>
              <a:t>примерной основной образовательной программы дошкольного образования</a:t>
            </a:r>
            <a:endParaRPr lang="ru-RU" altLang="ru-RU" sz="2400" b="1" i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3DAD8-4CF8-4C50-A49C-563D602BCF7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692696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Основная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общеобразовательная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программа-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это нормативно-управленческий документ дошкольного учреждения, характеризующий специфику содержания образования, особенности организации 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воспитательно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-образовательного процесса, характер оказываемых образовательных</a:t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и медицинских услуг</a:t>
            </a:r>
          </a:p>
        </p:txBody>
      </p:sp>
    </p:spTree>
    <p:extLst>
      <p:ext uri="{BB962C8B-B14F-4D97-AF65-F5344CB8AC3E}">
        <p14:creationId xmlns:p14="http://schemas.microsoft.com/office/powerpoint/2010/main" val="201750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76978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Calibri"/>
              </a:rPr>
              <a:t>Образовательная программа ДОУ</a:t>
            </a:r>
          </a:p>
          <a:p>
            <a:pPr algn="ctr"/>
            <a:r>
              <a:rPr lang="ru-RU" sz="3600" b="1" i="1" dirty="0" smtClean="0">
                <a:solidFill>
                  <a:srgbClr val="0070C0"/>
                </a:solidFill>
                <a:latin typeface="Calibri"/>
              </a:rPr>
              <a:t>учитывает образовательные  потребности, интересы и мотивы воспитанников, их родителей (законных представителей)</a:t>
            </a:r>
          </a:p>
          <a:p>
            <a:pPr algn="ctr"/>
            <a:endParaRPr lang="ru-RU" sz="3600" b="1" dirty="0" smtClean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Calibri"/>
              </a:rPr>
              <a:t>Образовательная  программа </a:t>
            </a:r>
          </a:p>
          <a:p>
            <a:pPr algn="ctr"/>
            <a:r>
              <a:rPr lang="ru-RU" sz="3600" b="1" dirty="0" smtClean="0">
                <a:solidFill>
                  <a:schemeClr val="accent2"/>
                </a:solidFill>
                <a:latin typeface="Calibri"/>
              </a:rPr>
              <a:t>МБДОУ №12 разработана в соответствии  :</a:t>
            </a:r>
            <a:endParaRPr lang="ru-RU" sz="3600" b="1" dirty="0" smtClean="0">
              <a:solidFill>
                <a:prstClr val="black"/>
              </a:solidFill>
              <a:latin typeface="Calibri"/>
            </a:endParaRPr>
          </a:p>
          <a:p>
            <a:pPr lvl="0" algn="just" fontAlgn="base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985" y="4941168"/>
            <a:ext cx="2176463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07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5530619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endParaRPr lang="ru-RU" sz="14400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109728" indent="0">
              <a:buNone/>
            </a:pPr>
            <a:r>
              <a:rPr lang="ru-RU" sz="14400" b="1" i="1" dirty="0" smtClean="0">
                <a:solidFill>
                  <a:schemeClr val="bg2">
                    <a:lumMod val="50000"/>
                  </a:schemeClr>
                </a:solidFill>
              </a:rPr>
              <a:t>На </a:t>
            </a:r>
            <a:r>
              <a:rPr lang="ru-RU" sz="14400" b="1" i="1" dirty="0">
                <a:solidFill>
                  <a:schemeClr val="bg2">
                    <a:lumMod val="50000"/>
                  </a:schemeClr>
                </a:solidFill>
              </a:rPr>
              <a:t>Федеральном уровне: </a:t>
            </a:r>
            <a:endParaRPr lang="ru-RU" sz="14400" dirty="0">
              <a:solidFill>
                <a:schemeClr val="bg2">
                  <a:lumMod val="50000"/>
                </a:schemeClr>
              </a:solidFill>
            </a:endParaRPr>
          </a:p>
          <a:p>
            <a:pPr marL="109728" lvl="0" indent="0" fontAlgn="auto">
              <a:buNone/>
            </a:pPr>
            <a:r>
              <a:rPr lang="ru-RU" sz="7200" dirty="0">
                <a:latin typeface="Bookman Old Style" pitchFamily="18" charset="0"/>
              </a:rPr>
              <a:t> </a:t>
            </a:r>
            <a:r>
              <a:rPr lang="ru-RU" sz="7200" dirty="0" smtClean="0">
                <a:latin typeface="Bookman Old Style" pitchFamily="18" charset="0"/>
              </a:rPr>
              <a:t>  Федеральный </a:t>
            </a:r>
            <a:r>
              <a:rPr lang="ru-RU" sz="7200" dirty="0">
                <a:latin typeface="Bookman Old Style" pitchFamily="18" charset="0"/>
              </a:rPr>
              <a:t>закон от 29 декабря 2012 г. N 273-ФЗ "Об образовании в Российской Федерации";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Приказ от 30 августа 2013 года N 1014 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Постановление Главного государственного санитарного врача Российской Федерации от 15 мая 2013 г. N 26 г. Москва "Об утверждении СанПиН 2.4.1.3049-13 «Санитарно 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Приказ Министерства образования и науки Российской Федерации от 17 октября 2013 г. № 1155 "Об утверждении федерального государственного образовательного стандарта дошкольного образования»;</a:t>
            </a:r>
          </a:p>
          <a:p>
            <a:pPr lvl="0" fontAlgn="auto"/>
            <a:r>
              <a:rPr lang="ru-RU" sz="7200" dirty="0">
                <a:latin typeface="Bookman Old Style" pitchFamily="18" charset="0"/>
              </a:rPr>
              <a:t>Приказ Минтруда России №544н от 18 октября 2013 г. Об утверждении профессионального стандарта «Педагог (педагогическая деятельность в сфере дошкольного, начального общего, </a:t>
            </a:r>
            <a:r>
              <a:rPr lang="ru-RU" sz="7200" i="1" dirty="0">
                <a:latin typeface="Bookman Old Style" pitchFamily="18" charset="0"/>
              </a:rPr>
              <a:t>основного</a:t>
            </a:r>
            <a:r>
              <a:rPr lang="ru-RU" sz="7200" dirty="0">
                <a:latin typeface="Bookman Old Style" pitchFamily="18" charset="0"/>
              </a:rPr>
              <a:t> общего, среднего общего образования) (воспитатель, учитель)». Зарегистрировано в Минюсте 6 декабря 2013, № 30550;</a:t>
            </a:r>
          </a:p>
          <a:p>
            <a:pPr fontAlgn="auto"/>
            <a:r>
              <a:rPr lang="ru-RU" sz="7200" dirty="0">
                <a:latin typeface="Bookman Old Style" pitchFamily="18" charset="0"/>
              </a:rPr>
              <a:t> </a:t>
            </a:r>
          </a:p>
          <a:p>
            <a:pPr fontAlgn="auto"/>
            <a:r>
              <a:rPr lang="ru-RU" sz="6400" b="1" i="1" dirty="0" smtClean="0"/>
              <a:t> </a:t>
            </a:r>
            <a:endParaRPr lang="ru-RU" sz="6400" b="1" dirty="0"/>
          </a:p>
          <a:p>
            <a:endParaRPr lang="ru-RU" sz="6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676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4954555"/>
          </a:xfrm>
        </p:spPr>
        <p:txBody>
          <a:bodyPr/>
          <a:lstStyle/>
          <a:p>
            <a:pPr marL="109728" lvl="0" indent="0">
              <a:buClr>
                <a:srgbClr val="2DA2BF"/>
              </a:buClr>
              <a:buNone/>
            </a:pPr>
            <a:r>
              <a:rPr lang="ru-RU" sz="1800" b="1" i="1" dirty="0" smtClean="0">
                <a:solidFill>
                  <a:prstClr val="black"/>
                </a:solidFill>
              </a:rPr>
              <a:t> </a:t>
            </a:r>
            <a:endParaRPr lang="ru-RU" sz="1800" dirty="0">
              <a:solidFill>
                <a:prstClr val="black"/>
              </a:solidFill>
            </a:endParaRPr>
          </a:p>
          <a:p>
            <a:pPr lvl="0">
              <a:buClr>
                <a:srgbClr val="2DA2BF"/>
              </a:buClr>
            </a:pPr>
            <a:r>
              <a:rPr lang="ru-RU" sz="1800" dirty="0">
                <a:solidFill>
                  <a:prstClr val="black"/>
                </a:solidFill>
              </a:rPr>
              <a:t>Закон Республики Татарстан от 22 июля 2013 г. № 68-ЗРТ</a:t>
            </a:r>
            <a:br>
              <a:rPr lang="ru-RU" sz="1800" dirty="0">
                <a:solidFill>
                  <a:prstClr val="black"/>
                </a:solidFill>
              </a:rPr>
            </a:br>
            <a:r>
              <a:rPr lang="ru-RU" sz="1800" dirty="0">
                <a:solidFill>
                  <a:prstClr val="black"/>
                </a:solidFill>
              </a:rPr>
              <a:t>"Об образовании"</a:t>
            </a:r>
          </a:p>
          <a:p>
            <a:pPr lvl="0">
              <a:buClr>
                <a:srgbClr val="2DA2BF"/>
              </a:buClr>
            </a:pPr>
            <a:r>
              <a:rPr lang="ru-RU" sz="1800" dirty="0">
                <a:solidFill>
                  <a:prstClr val="black"/>
                </a:solidFill>
              </a:rPr>
              <a:t>Закон Республики Татарстан "О языках народов Республики Татарстан" № 1560-XII от 8 июля 1992 года.</a:t>
            </a:r>
          </a:p>
          <a:p>
            <a:pPr lvl="0">
              <a:buClr>
                <a:srgbClr val="2DA2BF"/>
              </a:buClr>
            </a:pPr>
            <a:r>
              <a:rPr lang="ru-RU" sz="1800" dirty="0">
                <a:solidFill>
                  <a:prstClr val="black"/>
                </a:solidFill>
              </a:rPr>
              <a:t>Постановление Кабинета Министров № 1174 от 30.12.2010 "Об утверждении Стратегии развития образования в Республике Татарстан на 2010 – 2015 годы "</a:t>
            </a:r>
            <a:r>
              <a:rPr lang="ru-RU" sz="1800" dirty="0" err="1">
                <a:solidFill>
                  <a:prstClr val="black"/>
                </a:solidFill>
              </a:rPr>
              <a:t>Киләчәк</a:t>
            </a:r>
            <a:r>
              <a:rPr lang="ru-RU" sz="1800" dirty="0">
                <a:solidFill>
                  <a:prstClr val="black"/>
                </a:solidFill>
              </a:rPr>
              <a:t>" – "Будущее"</a:t>
            </a:r>
          </a:p>
          <a:p>
            <a:pPr lvl="0">
              <a:buClr>
                <a:srgbClr val="2DA2BF"/>
              </a:buClr>
            </a:pPr>
            <a:r>
              <a:rPr lang="ru-RU" sz="1800" i="1" dirty="0">
                <a:solidFill>
                  <a:prstClr val="black"/>
                </a:solidFill>
              </a:rPr>
              <a:t>На уровне дошкольного учреждения</a:t>
            </a:r>
            <a:r>
              <a:rPr lang="ru-RU" sz="1800" dirty="0">
                <a:solidFill>
                  <a:prstClr val="black"/>
                </a:solidFill>
              </a:rPr>
              <a:t>:</a:t>
            </a:r>
          </a:p>
          <a:p>
            <a:pPr lvl="0">
              <a:buClr>
                <a:srgbClr val="2DA2BF"/>
              </a:buClr>
            </a:pPr>
            <a:r>
              <a:rPr lang="ru-RU" sz="1800" dirty="0">
                <a:solidFill>
                  <a:prstClr val="black"/>
                </a:solidFill>
              </a:rPr>
              <a:t>Устав МБДОУ 12  </a:t>
            </a:r>
          </a:p>
          <a:p>
            <a:pPr lvl="0">
              <a:buClr>
                <a:srgbClr val="2DA2BF"/>
              </a:buClr>
            </a:pPr>
            <a:r>
              <a:rPr lang="ru-RU" sz="1800" dirty="0">
                <a:solidFill>
                  <a:prstClr val="black"/>
                </a:solidFill>
              </a:rPr>
              <a:t>Основная образовательная  программа дошкольного образовательного учреждения (далее ДОУ) может корректироваться в связи с изменениями нормативно-правовой базы дошкольного образования (далее ДО), образовательного запроса родителей, видовой структуры групп.</a:t>
            </a:r>
          </a:p>
          <a:p>
            <a:pPr lvl="0">
              <a:buClr>
                <a:srgbClr val="2DA2BF"/>
              </a:buClr>
            </a:pPr>
            <a:endParaRPr lang="ru-RU" sz="1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4400" i="1" dirty="0">
                <a:solidFill>
                  <a:schemeClr val="bg2">
                    <a:lumMod val="50000"/>
                  </a:schemeClr>
                </a:solidFill>
              </a:rPr>
              <a:t>На Республиканском уровне</a:t>
            </a:r>
            <a:r>
              <a:rPr lang="ru-RU" sz="4400" i="1" dirty="0">
                <a:solidFill>
                  <a:prstClr val="black"/>
                </a:solidFill>
              </a:rPr>
              <a:t>:</a:t>
            </a:r>
            <a:r>
              <a:rPr lang="ru-RU" sz="4400" dirty="0">
                <a:solidFill>
                  <a:prstClr val="black"/>
                </a:solidFill>
              </a:rPr>
              <a:t/>
            </a:r>
            <a:br>
              <a:rPr lang="ru-RU" sz="4400" dirty="0">
                <a:solidFill>
                  <a:prstClr val="black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638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84527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программы МБДОУ № 12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928794" y="1000108"/>
            <a:ext cx="5357850" cy="2000264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1142985"/>
            <a:ext cx="4929222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300" dirty="0" smtClean="0"/>
          </a:p>
          <a:p>
            <a:pPr algn="ctr"/>
            <a:endParaRPr lang="ru-RU" sz="1200" b="1" i="1" dirty="0" smtClean="0">
              <a:solidFill>
                <a:srgbClr val="800000"/>
              </a:solidFill>
            </a:endParaRPr>
          </a:p>
          <a:p>
            <a:pPr algn="ctr"/>
            <a:r>
              <a:rPr lang="ru-RU" sz="1200" b="1" i="1" dirty="0" smtClean="0">
                <a:solidFill>
                  <a:srgbClr val="800000"/>
                </a:solidFill>
              </a:rPr>
              <a:t>Цель</a:t>
            </a:r>
            <a:r>
              <a:rPr lang="ru-RU" sz="1200" dirty="0" smtClean="0"/>
  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sz="1200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500034" y="2718518"/>
            <a:ext cx="2487790" cy="1574577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1835696" y="4075840"/>
            <a:ext cx="2250516" cy="1585407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86380" y="4075841"/>
            <a:ext cx="2000264" cy="1585406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22754" y="3286124"/>
            <a:ext cx="1928826" cy="1468378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583951" y="2754798"/>
            <a:ext cx="2375437" cy="1538298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7745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640763" cy="1223962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solidFill>
                  <a:srgbClr val="FF0000"/>
                </a:solidFill>
                <a:latin typeface="+mn-lt"/>
              </a:rPr>
              <a:t>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</a:t>
            </a:r>
            <a:r>
              <a:rPr lang="ru-RU" sz="2000" b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Н.Е. </a:t>
            </a:r>
            <a:r>
              <a:rPr lang="ru-RU" sz="2000" b="0" dirty="0" err="1">
                <a:solidFill>
                  <a:srgbClr val="FF0000"/>
                </a:solidFill>
                <a:latin typeface="+mn-lt"/>
                <a:cs typeface="Times New Roman" pitchFamily="18" charset="0"/>
              </a:rPr>
              <a:t>Вераксы</a:t>
            </a:r>
            <a:r>
              <a:rPr lang="ru-RU" sz="2000" b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, Т.С. Комаровой, </a:t>
            </a:r>
            <a: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М.А</a:t>
            </a:r>
            <a:r>
              <a:rPr lang="ru-RU" sz="2000" b="0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. </a:t>
            </a:r>
            <a: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Васильевой     состоит из двух частей:</a:t>
            </a:r>
            <a:br>
              <a:rPr lang="ru-RU" sz="2000" b="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166659790"/>
              </p:ext>
            </p:extLst>
          </p:nvPr>
        </p:nvGraphicFramePr>
        <p:xfrm>
          <a:off x="0" y="1557338"/>
          <a:ext cx="425767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 rot="10800000">
            <a:off x="3983571" y="3863394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5508104" y="1049930"/>
            <a:ext cx="3310432" cy="5248356"/>
          </a:xfrm>
          <a:prstGeom prst="roundRect">
            <a:avLst>
              <a:gd name="adj" fmla="val 19392"/>
            </a:avLst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4427984" y="514351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40%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8104" y="1049930"/>
            <a:ext cx="3096344" cy="4987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4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Вариативная часть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ДОУ и включает в себя следующие парциальные 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направления </a:t>
            </a:r>
          </a:p>
          <a:p>
            <a:pPr marL="228600" indent="-2286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1200" b="1" dirty="0" smtClean="0">
                <a:latin typeface="Times New Roman"/>
                <a:ea typeface="Times New Roman"/>
              </a:rPr>
              <a:t>Основная </a:t>
            </a:r>
            <a:r>
              <a:rPr lang="ru-RU" sz="1200" b="1" dirty="0">
                <a:latin typeface="Times New Roman"/>
                <a:ea typeface="Times New Roman"/>
              </a:rPr>
              <a:t>цель УМК “</a:t>
            </a:r>
            <a:r>
              <a:rPr lang="tt-RU" sz="1200" b="1" dirty="0">
                <a:latin typeface="Times New Roman"/>
                <a:ea typeface="Times New Roman"/>
              </a:rPr>
              <a:t>Татарча сөйләшәбез</a:t>
            </a:r>
            <a:r>
              <a:rPr lang="ru-RU" sz="1200" b="1" dirty="0">
                <a:latin typeface="Times New Roman"/>
                <a:ea typeface="Times New Roman"/>
              </a:rPr>
              <a:t>” - формирование правильной устной</a:t>
            </a:r>
            <a:r>
              <a:rPr lang="tt-RU" sz="1200" b="1" dirty="0">
                <a:latin typeface="Times New Roman"/>
                <a:ea typeface="Times New Roman"/>
              </a:rPr>
              <a:t> татарской </a:t>
            </a:r>
            <a:r>
              <a:rPr lang="ru-RU" sz="1200" b="1" dirty="0">
                <a:latin typeface="Times New Roman"/>
                <a:ea typeface="Times New Roman"/>
              </a:rPr>
              <a:t> речи </a:t>
            </a:r>
            <a:r>
              <a:rPr lang="tt-RU" sz="1200" b="1" dirty="0">
                <a:latin typeface="Times New Roman"/>
                <a:ea typeface="Times New Roman"/>
              </a:rPr>
              <a:t>русскоязычных </a:t>
            </a:r>
            <a:r>
              <a:rPr lang="ru-RU" sz="1200" b="1" dirty="0">
                <a:latin typeface="Times New Roman"/>
                <a:ea typeface="Times New Roman"/>
              </a:rPr>
              <a:t>детей дошкольного возраста. УМК “</a:t>
            </a:r>
            <a:r>
              <a:rPr lang="tt-RU" sz="1200" b="1" dirty="0">
                <a:latin typeface="Times New Roman"/>
                <a:ea typeface="Times New Roman"/>
              </a:rPr>
              <a:t>Татарча сөйләшәбез</a:t>
            </a:r>
            <a:r>
              <a:rPr lang="ru-RU" sz="1200" b="1" dirty="0">
                <a:latin typeface="Times New Roman"/>
                <a:ea typeface="Times New Roman"/>
              </a:rPr>
              <a:t>” разработаны для: средней группы, старшей группы, подготовительной к школе группе.</a:t>
            </a:r>
            <a:endParaRPr lang="ru-RU" sz="1200" dirty="0">
              <a:latin typeface="Times New Roman"/>
              <a:ea typeface="Times New Roman"/>
            </a:endParaRPr>
          </a:p>
          <a:p>
            <a:endParaRPr lang="ru-RU" sz="12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Дополнительное образование в форме кружковой работы (по рабочей программе) руководителя кружка</a:t>
            </a: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-английский язык</a:t>
            </a:r>
          </a:p>
          <a:p>
            <a:pPr marL="171450" indent="-171450">
              <a:buFontTx/>
              <a:buChar char="-"/>
            </a:pPr>
            <a:endParaRPr lang="ru-RU" sz="12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Робототехника</a:t>
            </a: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-хоккей</a:t>
            </a: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-фигурное катание</a:t>
            </a:r>
          </a:p>
          <a:p>
            <a:pPr marL="171450" indent="-171450">
              <a:buFontTx/>
              <a:buChar char="-"/>
            </a:pPr>
            <a:endParaRPr lang="ru-RU" sz="12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673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406</TotalTime>
  <Words>1418</Words>
  <Application>Microsoft Office PowerPoint</Application>
  <PresentationFormat>Экран (4:3)</PresentationFormat>
  <Paragraphs>152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Открытая</vt:lpstr>
      <vt:lpstr>3_Тема Office</vt:lpstr>
      <vt:lpstr>Муниципальное бюджетное дошкольное образовательное учреждение «Детский сад  №12 «Лейсен» город Мамадыш»   </vt:lpstr>
      <vt:lpstr>Презентация PowerPoint</vt:lpstr>
      <vt:lpstr>Уважаемые родители!</vt:lpstr>
      <vt:lpstr>Презентация PowerPoint</vt:lpstr>
      <vt:lpstr>Презентация PowerPoint</vt:lpstr>
      <vt:lpstr> </vt:lpstr>
      <vt:lpstr>На Республиканском уровне: </vt:lpstr>
      <vt:lpstr>Презентация PowerPoint</vt:lpstr>
      <vt:lpstr>  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Н.Е. Вераксы, Т.С. Комаровой,  М.А. Васильевой     состоит из двух частей:   </vt:lpstr>
      <vt:lpstr>Презентация PowerPoint</vt:lpstr>
      <vt:lpstr>Образовательные области: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ДОУ в соответствии с ФГОС</dc:title>
  <dc:creator>User</dc:creator>
  <cp:lastModifiedBy>Я</cp:lastModifiedBy>
  <cp:revision>46</cp:revision>
  <dcterms:created xsi:type="dcterms:W3CDTF">2015-03-03T12:13:49Z</dcterms:created>
  <dcterms:modified xsi:type="dcterms:W3CDTF">2016-11-21T09:11:35Z</dcterms:modified>
</cp:coreProperties>
</file>